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2"/>
  </p:notesMasterIdLst>
  <p:sldIdLst>
    <p:sldId id="256" r:id="rId2"/>
    <p:sldId id="259" r:id="rId3"/>
    <p:sldId id="262" r:id="rId4"/>
    <p:sldId id="263" r:id="rId5"/>
    <p:sldId id="264" r:id="rId6"/>
    <p:sldId id="265" r:id="rId7"/>
    <p:sldId id="266" r:id="rId8"/>
    <p:sldId id="277" r:id="rId9"/>
    <p:sldId id="276" r:id="rId10"/>
    <p:sldId id="267" r:id="rId11"/>
    <p:sldId id="261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8" r:id="rId21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23"/>
    </p:embeddedFont>
    <p:embeddedFont>
      <p:font typeface="Oswald" pitchFamily="2" charset="77"/>
      <p:regular r:id="rId24"/>
      <p:bold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Roboto Condensed" panose="02000000000000000000" pitchFamily="2" charset="0"/>
      <p:regular r:id="rId30"/>
      <p:bold r:id="rId31"/>
      <p:italic r:id="rId32"/>
      <p:boldItalic r:id="rId33"/>
    </p:embeddedFont>
    <p:embeddedFont>
      <p:font typeface="Roboto Mono" pitchFamily="49" charset="0"/>
      <p:regular r:id="rId34"/>
      <p:bold r:id="rId35"/>
      <p:italic r:id="rId36"/>
      <p:boldItalic r:id="rId37"/>
    </p:embeddedFont>
    <p:embeddedFont>
      <p:font typeface="Source Code Pro" panose="020B0509030403020204" pitchFamily="49" charset="77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/>
    <p:restoredTop sz="94674"/>
  </p:normalViewPr>
  <p:slideViewPr>
    <p:cSldViewPr snapToGrid="0" snapToObjects="1">
      <p:cViewPr varScale="1">
        <p:scale>
          <a:sx n="146" d="100"/>
          <a:sy n="146" d="100"/>
        </p:scale>
        <p:origin x="16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fa6174f79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fa6174f79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fa547b02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fa547b02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fa547b023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fa547b023_3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c7c1c836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c7c1c836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fa547b023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fa547b023_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Tell them to make sure they eat during the coding. Say that the slide preparation can sometimes be at 4h30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fa547b023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fa547b023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042da82d6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042da82d6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fa547b023_3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fa547b023_3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Joke about the order of the presentation that is a special algorithm invented by NASA (cards)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042da82d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042da82d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Joke about the order of the presentation that is a special algorithm invented by NASA (cards)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fa547b02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fa547b02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fa547b0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fa547b0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fa547b023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fa547b023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042da82d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042da82d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fa547b023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fa547b023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fa547b023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fa547b023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fa547b023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fa547b023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fa547b02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fa547b02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blue)">
  <p:cSld name="Main point 1 1_1">
    <p:bg>
      <p:bgPr>
        <a:solidFill>
          <a:srgbClr val="008B9C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green)">
  <p:cSld name="Section header 1 1 2 1 1 1 1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72C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3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(green)">
  <p:cSld name="Section title and description 1 1 1 1">
    <p:bg>
      <p:bgPr>
        <a:solidFill>
          <a:srgbClr val="72C0BC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4805450" y="175"/>
            <a:ext cx="4338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4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i="0" u="none" strike="noStrike" cap="none">
                <a:solidFill>
                  <a:schemeClr val="dk2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9" name="Google Shape;89;p13" descr="ironhack_logonegr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02263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red)">
  <p:cSld name="Main point 1">
    <p:bg>
      <p:bgPr>
        <a:solidFill>
          <a:srgbClr val="F67373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54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red)">
  <p:cSld name="Section header 1 1 2 1 1 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F673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3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(red)">
  <p:cSld name="Section title and description 1 1">
    <p:bg>
      <p:bgPr>
        <a:solidFill>
          <a:srgbClr val="F67373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4805450" y="175"/>
            <a:ext cx="4338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4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i="0" u="none" strike="noStrike" cap="none">
                <a:solidFill>
                  <a:schemeClr val="dk2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9" name="Google Shape;109;p16" descr="ironhack_logonegr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02263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yellow) 1">
  <p:cSld name="Main point 1_1">
    <p:bg>
      <p:bgPr>
        <a:solidFill>
          <a:srgbClr val="FFD26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54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yellow) 1">
  <p:cSld name="Section header 1 1 2 1 1 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FFD2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3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(yellow) 1">
  <p:cSld name="Section title and description 1 1_1">
    <p:bg>
      <p:bgPr>
        <a:solidFill>
          <a:srgbClr val="FFD26F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>
            <a:off x="4805450" y="175"/>
            <a:ext cx="4338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4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i="0" u="none" strike="noStrike" cap="none">
                <a:solidFill>
                  <a:schemeClr val="dk2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9" name="Google Shape;129;p19" descr="ironhack_logonegr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02263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blue)">
  <p:cSld name="Section header 1 1 2 1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008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orange)">
  <p:cSld name="Main point 1 1 1_1">
    <p:bg>
      <p:bgPr>
        <a:solidFill>
          <a:srgbClr val="F78F32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5400" b="1" i="0" u="none" strike="noStrike" cap="non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orange)">
  <p:cSld name="Section header 1 1 2 1 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F78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rator (orange)">
  <p:cSld name="Section title and description 1 1 1">
    <p:bg>
      <p:bgPr>
        <a:solidFill>
          <a:srgbClr val="F78F3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4805450" y="175"/>
            <a:ext cx="4338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46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None/>
              <a:defRPr sz="19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i="0" u="none" strike="noStrike" cap="none">
                <a:solidFill>
                  <a:schemeClr val="dk2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9" name="Google Shape;49;p7" descr="ironhack_logonegr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02263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gray)">
  <p:cSld name="Main point_1">
    <p:bg>
      <p:bgPr>
        <a:solidFill>
          <a:srgbClr val="6E737C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54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(green) 1">
  <p:cSld name="Section header 1 1 2 1 1 1 1 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0" y="0"/>
            <a:ext cx="9144000" cy="1516500"/>
          </a:xfrm>
          <a:prstGeom prst="rect">
            <a:avLst/>
          </a:prstGeom>
          <a:solidFill>
            <a:srgbClr val="6E7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3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33220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★"/>
              <a:defRPr sz="1400" i="0" u="none" strike="noStrike" cap="none">
                <a:solidFill>
                  <a:schemeClr val="dk2"/>
                </a:solidFill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Char char="■"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1" i="0" u="none" strike="noStrike" cap="none">
                <a:solidFill>
                  <a:schemeClr val="dk2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(gray)">
  <p:cSld name="Section title and description">
    <p:bg>
      <p:bgPr>
        <a:solidFill>
          <a:srgbClr val="6E737C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/>
        </p:nvSpPr>
        <p:spPr>
          <a:xfrm>
            <a:off x="4805450" y="175"/>
            <a:ext cx="4338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4600" i="0" u="none" strike="noStrike" cap="none">
                <a:solidFill>
                  <a:schemeClr val="lt1"/>
                </a:solidFill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9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i="0" u="none" strike="noStrike" cap="none">
                <a:solidFill>
                  <a:schemeClr val="dk2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69" name="Google Shape;69;p10" descr="ironhack_logonegr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02263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(green)">
  <p:cSld name="Main point 1 1 1 1">
    <p:bg>
      <p:bgPr>
        <a:solidFill>
          <a:srgbClr val="72C0B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54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30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8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49457" y="45687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Code Pro"/>
              <a:buNone/>
              <a:defRPr sz="10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 descr="ironhack_logonegro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260638" y="4293726"/>
            <a:ext cx="571800" cy="617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caprosset/2fd42571d8503318ff1ce99518baeae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fx2000/whats-for-dinner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asydelivery.albertehc.com/index.html" TargetMode="External"/><Relationship Id="rId3" Type="http://schemas.openxmlformats.org/officeDocument/2006/relationships/hyperlink" Target="https://fx2000.github.io/whats-for-dinner/" TargetMode="External"/><Relationship Id="rId7" Type="http://schemas.openxmlformats.org/officeDocument/2006/relationships/hyperlink" Target="https://javirep.github.io/BE-HOPPY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atricio-bot.github.io/Proyecto-MD1-HarryPotter/index.html" TargetMode="External"/><Relationship Id="rId5" Type="http://schemas.openxmlformats.org/officeDocument/2006/relationships/hyperlink" Target="https://murbano17.github.io/whatiread-m1/index.html" TargetMode="External"/><Relationship Id="rId4" Type="http://schemas.openxmlformats.org/officeDocument/2006/relationships/hyperlink" Target="https://alejandrocolorado.github.io/summer-in-mars/index.html" TargetMode="External"/><Relationship Id="rId9" Type="http://schemas.openxmlformats.org/officeDocument/2006/relationships/hyperlink" Target="https://puigmar.github.io/Wheel_of_force/index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ublic-apis/public-apis" TargetMode="External"/><Relationship Id="rId2" Type="http://schemas.openxmlformats.org/officeDocument/2006/relationships/hyperlink" Target="https://any-api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orhunt.co/" TargetMode="External"/><Relationship Id="rId5" Type="http://schemas.openxmlformats.org/officeDocument/2006/relationships/hyperlink" Target="https://www.freepik.es/" TargetMode="External"/><Relationship Id="rId4" Type="http://schemas.openxmlformats.org/officeDocument/2006/relationships/hyperlink" Target="https://unsplash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ckflow.com/" TargetMode="External"/><Relationship Id="rId2" Type="http://schemas.openxmlformats.org/officeDocument/2006/relationships/hyperlink" Target="https://balsamiq.com/" TargetMode="Externa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C5FA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M1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Readme.md</a:t>
            </a:r>
            <a:endParaRPr/>
          </a:p>
        </p:txBody>
      </p:sp>
      <p:sp>
        <p:nvSpPr>
          <p:cNvPr id="207" name="Google Shape;207;p31"/>
          <p:cNvSpPr txBox="1">
            <a:spLocks noGrp="1"/>
          </p:cNvSpPr>
          <p:nvPr>
            <p:ph type="body" idx="1"/>
          </p:nvPr>
        </p:nvSpPr>
        <p:spPr>
          <a:xfrm>
            <a:off x="556450" y="1748650"/>
            <a:ext cx="8156700" cy="31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889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Documentation is key for success</a:t>
            </a:r>
            <a:endParaRPr sz="1600" dirty="0"/>
          </a:p>
          <a:p>
            <a:pPr marL="0" lvl="0" indent="8890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dirty="0"/>
              <a:t>Use the template we provide </a:t>
            </a:r>
            <a:endParaRPr sz="1600" dirty="0"/>
          </a:p>
          <a:p>
            <a:pPr marL="0" lvl="0" indent="8890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dirty="0"/>
              <a:t>Keep track of your planning</a:t>
            </a:r>
            <a:endParaRPr sz="1600" dirty="0"/>
          </a:p>
          <a:p>
            <a:pPr marL="0" lvl="0" indent="8890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dirty="0"/>
              <a:t>Update plan if it changes</a:t>
            </a:r>
          </a:p>
          <a:p>
            <a:pPr marL="0" lvl="0" indent="88900">
              <a:spcBef>
                <a:spcPts val="1400"/>
              </a:spcBef>
              <a:buNone/>
            </a:pPr>
            <a:r>
              <a:rPr lang="es-ES" sz="1600" u="sng" dirty="0">
                <a:solidFill>
                  <a:schemeClr val="hlink"/>
                </a:solidFill>
                <a:hlinkClick r:id="rId3"/>
              </a:rPr>
              <a:t>Link template</a:t>
            </a:r>
            <a:endParaRPr lang="es-ES" sz="1600" u="sng" dirty="0">
              <a:solidFill>
                <a:schemeClr val="hlink"/>
              </a:solidFill>
            </a:endParaRPr>
          </a:p>
          <a:p>
            <a:pPr marL="0" lvl="0" indent="88900">
              <a:spcBef>
                <a:spcPts val="1400"/>
              </a:spcBef>
              <a:buNone/>
            </a:pPr>
            <a:r>
              <a:rPr lang="es-ES" sz="1600" u="sng" dirty="0" err="1">
                <a:solidFill>
                  <a:schemeClr val="hlink"/>
                </a:solidFill>
                <a:hlinkClick r:id="rId4"/>
              </a:rPr>
              <a:t>Example</a:t>
            </a:r>
            <a:r>
              <a:rPr lang="es-ES" sz="1600" u="sng" dirty="0">
                <a:solidFill>
                  <a:schemeClr val="hlink"/>
                </a:solidFill>
                <a:hlinkClick r:id="rId4"/>
              </a:rPr>
              <a:t> </a:t>
            </a:r>
            <a:r>
              <a:rPr lang="es-ES" sz="1600" u="sng" dirty="0" err="1">
                <a:solidFill>
                  <a:schemeClr val="hlink"/>
                </a:solidFill>
                <a:hlinkClick r:id="rId4"/>
              </a:rPr>
              <a:t>Read</a:t>
            </a:r>
            <a:r>
              <a:rPr lang="es-ES" sz="1600" u="sng" dirty="0">
                <a:solidFill>
                  <a:schemeClr val="hlink"/>
                </a:solidFill>
                <a:hlinkClick r:id="rId4"/>
              </a:rPr>
              <a:t> Me</a:t>
            </a:r>
            <a:endParaRPr lang="es-ES" sz="1600" dirty="0">
              <a:solidFill>
                <a:srgbClr val="1862AB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Examples</a:t>
            </a:r>
            <a:endParaRPr dirty="0"/>
          </a:p>
        </p:txBody>
      </p:sp>
      <p:sp>
        <p:nvSpPr>
          <p:cNvPr id="165" name="Google Shape;165;p25"/>
          <p:cNvSpPr txBox="1"/>
          <p:nvPr/>
        </p:nvSpPr>
        <p:spPr>
          <a:xfrm>
            <a:off x="417050" y="1821800"/>
            <a:ext cx="8282400" cy="30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b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What’s for dinner: -</a:t>
            </a:r>
            <a:r>
              <a:rPr lang="en" u="sng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ES" u="sng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https://fx2000.github.io/</a:t>
            </a:r>
            <a:r>
              <a:rPr lang="es-ES" u="sng" dirty="0" err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whats-for-dinner</a:t>
            </a:r>
            <a:r>
              <a:rPr lang="es-ES" u="sng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/ </a:t>
            </a:r>
            <a:br>
              <a:rPr lang="es-ES" u="sng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Summer in Mars-</a:t>
            </a:r>
            <a:r>
              <a:rPr lang="en" u="sng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ES" dirty="0">
                <a:hlinkClick r:id="rId4"/>
              </a:rPr>
              <a:t>https://alejandrocolorado.github.io/summer-in-mars/index.html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What I read- </a:t>
            </a:r>
            <a:r>
              <a:rPr lang="es-ES" dirty="0">
                <a:hlinkClick r:id="rId5"/>
              </a:rPr>
              <a:t>https://murbano17.github.io/whatiread-m1/index.html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Harry Potter - </a:t>
            </a:r>
            <a:r>
              <a:rPr lang="es-ES" dirty="0">
                <a:hlinkClick r:id="rId6"/>
              </a:rPr>
              <a:t>https://patricio-bot.github.io/Proyecto-MD1-HarryPotter/index.html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Be Hoppy - </a:t>
            </a:r>
            <a:r>
              <a:rPr lang="es-ES" dirty="0">
                <a:hlinkClick r:id="rId7"/>
              </a:rPr>
              <a:t>https://javirep.github.io/BE-HOPPY/index.html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Easy Delivery- </a:t>
            </a:r>
            <a:r>
              <a:rPr lang="es-ES" dirty="0">
                <a:hlinkClick r:id="rId8"/>
              </a:rPr>
              <a:t>https://easydelivery.albertehc.com/index.html</a:t>
            </a:r>
            <a:endParaRPr lang="es-ES" dirty="0"/>
          </a:p>
          <a:p>
            <a: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Wheel of force - </a:t>
            </a:r>
            <a:r>
              <a:rPr lang="es-ES" dirty="0">
                <a:hlinkClick r:id="rId9"/>
              </a:rPr>
              <a:t>https://puigmar.github.io/Wheel_of_force/index.html</a:t>
            </a:r>
            <a:endParaRPr lang="es-ES" dirty="0"/>
          </a:p>
          <a:p>
            <a:pPr lvl="0">
              <a:lnSpc>
                <a:spcPct val="150000"/>
              </a:lnSpc>
            </a:pPr>
            <a:br>
              <a:rPr lang="en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Trello Board</a:t>
            </a:r>
            <a:endParaRPr dirty="0"/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0525" y="935850"/>
            <a:ext cx="3860747" cy="3271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xfrm>
            <a:off x="0" y="-152400"/>
            <a:ext cx="9144000" cy="11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2C0BC"/>
                </a:solidFill>
              </a:rPr>
              <a:t>Sign-off time</a:t>
            </a:r>
            <a:endParaRPr>
              <a:solidFill>
                <a:srgbClr val="72C0BC"/>
              </a:solidFill>
            </a:endParaRPr>
          </a:p>
        </p:txBody>
      </p:sp>
      <p:sp>
        <p:nvSpPr>
          <p:cNvPr id="219" name="Google Shape;219;p33"/>
          <p:cNvSpPr txBox="1"/>
          <p:nvPr/>
        </p:nvSpPr>
        <p:spPr>
          <a:xfrm>
            <a:off x="4865475" y="738975"/>
            <a:ext cx="365700" cy="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p33"/>
          <p:cNvPicPr preferRelativeResize="0"/>
          <p:nvPr/>
        </p:nvPicPr>
        <p:blipFill rotWithShape="1">
          <a:blip r:embed="rId3">
            <a:alphaModFix/>
          </a:blip>
          <a:srcRect l="-2062" t="-1132" r="6130" b="5199"/>
          <a:stretch/>
        </p:blipFill>
        <p:spPr>
          <a:xfrm>
            <a:off x="777750" y="989100"/>
            <a:ext cx="7570275" cy="49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CAPTAINS</a:t>
            </a:r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B037777-59EB-6E4B-A493-0BF51DE1B75A}"/>
              </a:ext>
            </a:extLst>
          </p:cNvPr>
          <p:cNvSpPr txBox="1"/>
          <p:nvPr/>
        </p:nvSpPr>
        <p:spPr>
          <a:xfrm>
            <a:off x="430800" y="1828800"/>
            <a:ext cx="266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/>
              <a:t>Dani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4AAFD6-D4B8-9743-ADF1-1E99CC38DCF4}"/>
              </a:ext>
            </a:extLst>
          </p:cNvPr>
          <p:cNvSpPr txBox="1"/>
          <p:nvPr/>
        </p:nvSpPr>
        <p:spPr>
          <a:xfrm>
            <a:off x="2592110" y="1828800"/>
            <a:ext cx="266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/>
              <a:t>Leandro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C46F600-6F80-BB42-9F7E-1F50BA8B3302}"/>
              </a:ext>
            </a:extLst>
          </p:cNvPr>
          <p:cNvSpPr txBox="1"/>
          <p:nvPr/>
        </p:nvSpPr>
        <p:spPr>
          <a:xfrm>
            <a:off x="4864255" y="1828800"/>
            <a:ext cx="266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/>
              <a:t>Julián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9B1E7B1-7BE5-2F4D-9ACC-838913A8F384}"/>
              </a:ext>
            </a:extLst>
          </p:cNvPr>
          <p:cNvSpPr txBox="1"/>
          <p:nvPr/>
        </p:nvSpPr>
        <p:spPr>
          <a:xfrm>
            <a:off x="7136400" y="1828800"/>
            <a:ext cx="266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/>
              <a:t>Marina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BB8C63A-2C4E-8945-A55E-60D11C05B9F8}"/>
              </a:ext>
            </a:extLst>
          </p:cNvPr>
          <p:cNvSpPr txBox="1"/>
          <p:nvPr/>
        </p:nvSpPr>
        <p:spPr>
          <a:xfrm>
            <a:off x="430800" y="2336800"/>
            <a:ext cx="19337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Esteve Martín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Eric Blair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Adrián Paniagua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Clàudia </a:t>
            </a:r>
            <a:r>
              <a:rPr lang="es-ES" dirty="0" err="1"/>
              <a:t>Doñate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Raiza</a:t>
            </a:r>
            <a:r>
              <a:rPr lang="es-ES" dirty="0"/>
              <a:t> Escobar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Carlos Curtido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Jose</a:t>
            </a:r>
            <a:r>
              <a:rPr lang="es-ES" dirty="0"/>
              <a:t> Luis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543C5F8-D17F-0D47-A1EF-F0B97043545E}"/>
              </a:ext>
            </a:extLst>
          </p:cNvPr>
          <p:cNvSpPr txBox="1"/>
          <p:nvPr/>
        </p:nvSpPr>
        <p:spPr>
          <a:xfrm>
            <a:off x="2536691" y="2336800"/>
            <a:ext cx="26633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Xavier Caparrós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Andreu </a:t>
            </a:r>
            <a:r>
              <a:rPr lang="es-ES" dirty="0" err="1"/>
              <a:t>Martinez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Adreu</a:t>
            </a:r>
            <a:r>
              <a:rPr lang="es-ES" dirty="0"/>
              <a:t> </a:t>
            </a:r>
            <a:r>
              <a:rPr lang="es-ES" dirty="0" err="1"/>
              <a:t>Sanchez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Mar Curto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Cristina Castro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Samantha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Meritxell</a:t>
            </a:r>
            <a:r>
              <a:rPr lang="es-ES" dirty="0"/>
              <a:t> </a:t>
            </a:r>
          </a:p>
          <a:p>
            <a:endParaRPr lang="es-ES" sz="16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07254A-DC0B-A745-86FF-E3EA3EE86CF8}"/>
              </a:ext>
            </a:extLst>
          </p:cNvPr>
          <p:cNvSpPr txBox="1"/>
          <p:nvPr/>
        </p:nvSpPr>
        <p:spPr>
          <a:xfrm>
            <a:off x="4656437" y="2336800"/>
            <a:ext cx="26633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Adrià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Alejandro </a:t>
            </a:r>
            <a:r>
              <a:rPr lang="es-ES" dirty="0" err="1"/>
              <a:t>Ollé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Mathilde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Ona</a:t>
            </a:r>
            <a:r>
              <a:rPr lang="es-E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Sara </a:t>
            </a:r>
            <a:r>
              <a:rPr lang="es-ES" dirty="0" err="1"/>
              <a:t>Amentegui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Eryfili</a:t>
            </a:r>
            <a:endParaRPr lang="es-ES" dirty="0"/>
          </a:p>
          <a:p>
            <a:endParaRPr lang="es-ES" sz="16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68C3628-F757-644A-85BB-08DBBB7D7D24}"/>
              </a:ext>
            </a:extLst>
          </p:cNvPr>
          <p:cNvSpPr txBox="1"/>
          <p:nvPr/>
        </p:nvSpPr>
        <p:spPr>
          <a:xfrm>
            <a:off x="6776182" y="2336800"/>
            <a:ext cx="26633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Oscar Mellado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Christian </a:t>
            </a:r>
            <a:r>
              <a:rPr lang="es-ES" dirty="0" err="1"/>
              <a:t>Hernandez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Jonathan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Marc </a:t>
            </a:r>
            <a:r>
              <a:rPr lang="es-ES" dirty="0" err="1"/>
              <a:t>Sadurni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Marta Camacho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Carla Navia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Alberto Polanco</a:t>
            </a:r>
          </a:p>
          <a:p>
            <a:endParaRPr lang="es-E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project day</a:t>
            </a:r>
            <a:endParaRPr/>
          </a:p>
        </p:txBody>
      </p:sp>
      <p:sp>
        <p:nvSpPr>
          <p:cNvPr id="232" name="Google Shape;232;p3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Kata 09:00 – 10:00 - Friday, Monday, Tuesday, Wednesday)</a:t>
            </a:r>
            <a:endParaRPr sz="1600" dirty="0"/>
          </a:p>
          <a:p>
            <a:pPr marL="285750" lvl="0" indent="-285750" algn="l" rtl="0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Stand-up (10:15am)</a:t>
            </a:r>
            <a:endParaRPr sz="1600" dirty="0"/>
          </a:p>
          <a:p>
            <a:pPr marL="285750" marR="0" lvl="0" indent="-2857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Code</a:t>
            </a:r>
            <a:endParaRPr sz="1600" dirty="0"/>
          </a:p>
          <a:p>
            <a:pPr marL="285750" marR="0" lvl="0" indent="-2857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Slide preparation (4:30pm)</a:t>
            </a:r>
            <a:endParaRPr sz="1600" dirty="0"/>
          </a:p>
          <a:p>
            <a:pPr marL="285750" marR="0" lvl="0" indent="-285750" algn="l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Presentations (5:00pm)</a:t>
            </a:r>
            <a:endParaRPr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Localhost Devs &lt; Web Devs </a:t>
            </a:r>
            <a:endParaRPr b="1" dirty="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ES" dirty="0"/>
              <a:t>GitHub </a:t>
            </a:r>
            <a:r>
              <a:rPr lang="es-ES" dirty="0" err="1"/>
              <a:t>Pages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Deploy early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Deploy often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Test online</a:t>
            </a:r>
            <a:endParaRPr dirty="0">
              <a:solidFill>
                <a:srgbClr val="1862AB"/>
              </a:solidFill>
            </a:endParaRPr>
          </a:p>
        </p:txBody>
      </p:sp>
      <p:sp>
        <p:nvSpPr>
          <p:cNvPr id="238" name="Google Shape;238;p36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279200" y="16771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Presentation Day</a:t>
            </a:r>
            <a:endParaRPr sz="4200"/>
          </a:p>
        </p:txBody>
      </p:sp>
      <p:sp>
        <p:nvSpPr>
          <p:cNvPr id="244" name="Google Shape;244;p3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freeze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Presentation time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Code freeze</a:t>
            </a:r>
            <a:endParaRPr sz="4200"/>
          </a:p>
        </p:txBody>
      </p:sp>
      <p:sp>
        <p:nvSpPr>
          <p:cNvPr id="250" name="Google Shape;250;p38"/>
          <p:cNvSpPr txBox="1">
            <a:spLocks noGrp="1"/>
          </p:cNvSpPr>
          <p:nvPr>
            <p:ph type="body" idx="1"/>
          </p:nvPr>
        </p:nvSpPr>
        <p:spPr>
          <a:xfrm>
            <a:off x="430750" y="1787550"/>
            <a:ext cx="8282400" cy="31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95057"/>
                </a:solidFill>
              </a:rPr>
              <a:t>No crazy features on Friday</a:t>
            </a:r>
            <a:endParaRPr sz="1600">
              <a:solidFill>
                <a:srgbClr val="495057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95057"/>
                </a:solidFill>
              </a:rPr>
              <a:t>Reserve some time to work on your presentation</a:t>
            </a:r>
            <a:endParaRPr sz="1600">
              <a:solidFill>
                <a:srgbClr val="495057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95057"/>
                </a:solidFill>
              </a:rPr>
              <a:t>Refactor small bits of your code and commit often</a:t>
            </a:r>
            <a:endParaRPr sz="1600">
              <a:solidFill>
                <a:srgbClr val="495057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Presentation time</a:t>
            </a:r>
            <a:endParaRPr sz="4200"/>
          </a:p>
        </p:txBody>
      </p:sp>
      <p:sp>
        <p:nvSpPr>
          <p:cNvPr id="256" name="Google Shape;256;p39"/>
          <p:cNvSpPr txBox="1">
            <a:spLocks noGrp="1"/>
          </p:cNvSpPr>
          <p:nvPr>
            <p:ph type="body" idx="1"/>
          </p:nvPr>
        </p:nvSpPr>
        <p:spPr>
          <a:xfrm>
            <a:off x="430800" y="1761800"/>
            <a:ext cx="8282400" cy="30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</a:rPr>
              <a:t>Order of presentations is randomized </a:t>
            </a:r>
            <a:endParaRPr sz="1600" dirty="0">
              <a:solidFill>
                <a:srgbClr val="495057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</a:rPr>
              <a:t>5 mins per presentation</a:t>
            </a:r>
            <a:endParaRPr sz="1600" dirty="0">
              <a:solidFill>
                <a:srgbClr val="495057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sz="1600" dirty="0">
                <a:solidFill>
                  <a:srgbClr val="495057"/>
                </a:solidFill>
              </a:rPr>
              <a:t>And </a:t>
            </a:r>
            <a:r>
              <a:rPr lang="es-ES" sz="1600" dirty="0" err="1">
                <a:solidFill>
                  <a:srgbClr val="495057"/>
                </a:solidFill>
              </a:rPr>
              <a:t>then</a:t>
            </a:r>
            <a:r>
              <a:rPr lang="es-ES" sz="1600" dirty="0">
                <a:solidFill>
                  <a:srgbClr val="495057"/>
                </a:solidFill>
              </a:rPr>
              <a:t>…. BEERS BEERS BEERS</a:t>
            </a:r>
            <a:endParaRPr sz="1600" dirty="0">
              <a:solidFill>
                <a:srgbClr val="49505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430800" y="1929750"/>
            <a:ext cx="82824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Practice and consolidate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Static HTML, CSS and JS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Learn by failing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Personal insights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Technical insights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D68CE-1361-F540-A658-0C771A34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Resources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5FEF6A-CCF4-FA48-82C9-F67C031A6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449" y="2391900"/>
            <a:ext cx="4207139" cy="2516400"/>
          </a:xfrm>
        </p:spPr>
        <p:txBody>
          <a:bodyPr/>
          <a:lstStyle/>
          <a:p>
            <a:pPr marL="139700" indent="0" algn="l">
              <a:buNone/>
            </a:pPr>
            <a:r>
              <a:rPr lang="es-ES" dirty="0">
                <a:hlinkClick r:id="rId2"/>
              </a:rPr>
              <a:t>https://any-api.com/</a:t>
            </a:r>
            <a:endParaRPr lang="es-ES" dirty="0"/>
          </a:p>
          <a:p>
            <a:pPr marL="139700" indent="0" algn="l">
              <a:buNone/>
            </a:pPr>
            <a:r>
              <a:rPr lang="es-ES" dirty="0">
                <a:hlinkClick r:id="rId3"/>
              </a:rPr>
              <a:t>https://github.com/public-apis/public-apis</a:t>
            </a:r>
            <a:endParaRPr lang="es-ES" dirty="0"/>
          </a:p>
          <a:p>
            <a:endParaRPr lang="es-ES" dirty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0F8CDACE-FEC7-004E-8999-385DBFBA7420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-257955" y="2018550"/>
            <a:ext cx="2491500" cy="553200"/>
          </a:xfrm>
        </p:spPr>
        <p:txBody>
          <a:bodyPr/>
          <a:lstStyle/>
          <a:p>
            <a:r>
              <a:rPr lang="es-ES" dirty="0"/>
              <a:t>API</a:t>
            </a:r>
          </a:p>
        </p:txBody>
      </p:sp>
      <p:sp>
        <p:nvSpPr>
          <p:cNvPr id="11" name="Subtítulo 5">
            <a:extLst>
              <a:ext uri="{FF2B5EF4-FFF2-40B4-BE49-F238E27FC236}">
                <a16:creationId xmlns:a16="http://schemas.microsoft.com/office/drawing/2014/main" id="{F4F95F90-D0F8-F544-B972-FBE9CB228839}"/>
              </a:ext>
            </a:extLst>
          </p:cNvPr>
          <p:cNvSpPr txBox="1">
            <a:spLocks/>
          </p:cNvSpPr>
          <p:nvPr/>
        </p:nvSpPr>
        <p:spPr>
          <a:xfrm>
            <a:off x="-190942" y="2945100"/>
            <a:ext cx="274065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8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s-ES" dirty="0" err="1"/>
              <a:t>Images</a:t>
            </a:r>
            <a:endParaRPr lang="es-ES" dirty="0"/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95837DC1-CF95-114D-9A8B-42E8379D0161}"/>
              </a:ext>
            </a:extLst>
          </p:cNvPr>
          <p:cNvSpPr txBox="1">
            <a:spLocks/>
          </p:cNvSpPr>
          <p:nvPr/>
        </p:nvSpPr>
        <p:spPr>
          <a:xfrm>
            <a:off x="556449" y="3410803"/>
            <a:ext cx="4207139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★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None/>
            </a:pPr>
            <a:r>
              <a:rPr lang="es-ES" dirty="0">
                <a:hlinkClick r:id="rId4"/>
              </a:rPr>
              <a:t>https://unsplash.com/</a:t>
            </a:r>
            <a:endParaRPr lang="es-ES" dirty="0"/>
          </a:p>
          <a:p>
            <a:pPr marL="139700" indent="0" algn="l">
              <a:buNone/>
            </a:pPr>
            <a:r>
              <a:rPr lang="es-ES" dirty="0">
                <a:hlinkClick r:id="rId5"/>
              </a:rPr>
              <a:t>https://www.freepik.es/</a:t>
            </a:r>
            <a:endParaRPr lang="es-ES" dirty="0"/>
          </a:p>
          <a:p>
            <a:pPr marL="139700" indent="0" algn="l">
              <a:buNone/>
            </a:pPr>
            <a:endParaRPr lang="es-ES" dirty="0"/>
          </a:p>
          <a:p>
            <a:endParaRPr lang="es-ES" dirty="0"/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7F7FC722-2029-E948-A345-19DE2BA9EDF9}"/>
              </a:ext>
            </a:extLst>
          </p:cNvPr>
          <p:cNvSpPr txBox="1">
            <a:spLocks/>
          </p:cNvSpPr>
          <p:nvPr/>
        </p:nvSpPr>
        <p:spPr>
          <a:xfrm>
            <a:off x="4832358" y="2420747"/>
            <a:ext cx="4207139" cy="25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★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None/>
            </a:pPr>
            <a:r>
              <a:rPr lang="es-ES" dirty="0">
                <a:hlinkClick r:id="rId6"/>
              </a:rPr>
              <a:t>https://</a:t>
            </a:r>
            <a:r>
              <a:rPr lang="es-ES" dirty="0" err="1">
                <a:hlinkClick r:id="rId6"/>
              </a:rPr>
              <a:t>colorhunt.co</a:t>
            </a:r>
            <a:r>
              <a:rPr lang="es-ES" dirty="0">
                <a:hlinkClick r:id="rId6"/>
              </a:rPr>
              <a:t>/</a:t>
            </a:r>
            <a:endParaRPr lang="es-ES" dirty="0"/>
          </a:p>
        </p:txBody>
      </p:sp>
      <p:sp>
        <p:nvSpPr>
          <p:cNvPr id="14" name="Subtítulo 5">
            <a:extLst>
              <a:ext uri="{FF2B5EF4-FFF2-40B4-BE49-F238E27FC236}">
                <a16:creationId xmlns:a16="http://schemas.microsoft.com/office/drawing/2014/main" id="{9C6FB6CA-9C72-8F4E-99BF-7BB9D1914654}"/>
              </a:ext>
            </a:extLst>
          </p:cNvPr>
          <p:cNvSpPr txBox="1">
            <a:spLocks/>
          </p:cNvSpPr>
          <p:nvPr/>
        </p:nvSpPr>
        <p:spPr>
          <a:xfrm>
            <a:off x="4148582" y="2018550"/>
            <a:ext cx="24915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8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s-ES" dirty="0" err="1"/>
              <a:t>Colors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35523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</a:rPr>
              <a:t>Idea</a:t>
            </a:r>
            <a:endParaRPr sz="1600" dirty="0">
              <a:solidFill>
                <a:srgbClr val="495057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Validation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How to plan session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Define MVP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Create Readme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ES" sz="1600" dirty="0" err="1"/>
              <a:t>Trello</a:t>
            </a:r>
            <a:r>
              <a:rPr lang="es-ES" sz="1600" dirty="0"/>
              <a:t> </a:t>
            </a:r>
            <a:r>
              <a:rPr lang="es-ES" sz="1600" dirty="0" err="1"/>
              <a:t>board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dirty="0"/>
              <a:t>Sign-off</a:t>
            </a:r>
            <a:endParaRPr sz="1600"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2 or 3 days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178" name="Google Shape;178;p27"/>
          <p:cNvSpPr txBox="1"/>
          <p:nvPr/>
        </p:nvSpPr>
        <p:spPr>
          <a:xfrm>
            <a:off x="430800" y="1923175"/>
            <a:ext cx="8282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Simplify the idea to something you think you can build in 4 days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</a:t>
            </a:r>
            <a:endParaRPr/>
          </a:p>
        </p:txBody>
      </p:sp>
      <p:sp>
        <p:nvSpPr>
          <p:cNvPr id="184" name="Google Shape;184;p28"/>
          <p:cNvSpPr txBox="1"/>
          <p:nvPr/>
        </p:nvSpPr>
        <p:spPr>
          <a:xfrm>
            <a:off x="430800" y="1556601"/>
            <a:ext cx="8282400" cy="30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Run the idea(s) through the TAs or the LT so they can green light it</a:t>
            </a:r>
            <a:endParaRPr sz="1600" dirty="0">
              <a:solidFill>
                <a:srgbClr val="4950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Session</a:t>
            </a:r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body" idx="1"/>
          </p:nvPr>
        </p:nvSpPr>
        <p:spPr>
          <a:xfrm>
            <a:off x="556450" y="1726700"/>
            <a:ext cx="8156700" cy="31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889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81818"/>
                </a:solidFill>
                <a:highlight>
                  <a:srgbClr val="FFFFFF"/>
                </a:highlight>
              </a:rPr>
              <a:t>“By failing to prepare, you are preparing to fail.”  </a:t>
            </a:r>
            <a:endParaRPr sz="2400">
              <a:solidFill>
                <a:srgbClr val="181818"/>
              </a:solidFill>
              <a:highlight>
                <a:srgbClr val="FFFFFF"/>
              </a:highlight>
            </a:endParaRPr>
          </a:p>
          <a:p>
            <a:pPr marL="0" lvl="0" indent="88900" algn="ctr" rtl="0">
              <a:spcBef>
                <a:spcPts val="1400"/>
              </a:spcBef>
              <a:spcAft>
                <a:spcPts val="1400"/>
              </a:spcAft>
              <a:buNone/>
            </a:pPr>
            <a:r>
              <a:rPr lang="en" sz="1800" baseline="-25000">
                <a:solidFill>
                  <a:srgbClr val="181818"/>
                </a:solidFill>
                <a:highlight>
                  <a:srgbClr val="FFFFFF"/>
                </a:highlight>
              </a:rPr>
              <a:t>- Benjamin Franklin</a:t>
            </a:r>
            <a:endParaRPr sz="1800" baseline="-25000">
              <a:solidFill>
                <a:srgbClr val="181818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>
            <a:spLocks noGrp="1"/>
          </p:cNvSpPr>
          <p:nvPr>
            <p:ph type="body" idx="2"/>
          </p:nvPr>
        </p:nvSpPr>
        <p:spPr>
          <a:xfrm>
            <a:off x="3321950" y="2230800"/>
            <a:ext cx="2765700" cy="2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Using DOM</a:t>
            </a:r>
            <a:endParaRPr sz="1200" dirty="0"/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ES5 – ES6</a:t>
            </a: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API calls</a:t>
            </a: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Responsive – Mobile First</a:t>
            </a: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Use of animations</a:t>
            </a:r>
            <a:endParaRPr sz="1200" dirty="0"/>
          </a:p>
        </p:txBody>
      </p:sp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430800" y="322350"/>
            <a:ext cx="82824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 - Minimum Viable Product</a:t>
            </a: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body" idx="1"/>
          </p:nvPr>
        </p:nvSpPr>
        <p:spPr>
          <a:xfrm>
            <a:off x="556450" y="2391900"/>
            <a:ext cx="2499900" cy="2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Draw the app pages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Draw the user flow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3"/>
          </p:nvPr>
        </p:nvSpPr>
        <p:spPr>
          <a:xfrm>
            <a:off x="6087650" y="2391900"/>
            <a:ext cx="2499900" cy="2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Break down your tasks</a:t>
            </a:r>
            <a:endParaRPr sz="1200" dirty="0"/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dirty="0"/>
              <a:t>Small tasks</a:t>
            </a:r>
            <a:endParaRPr sz="1200" dirty="0"/>
          </a:p>
          <a:p>
            <a:pPr marL="0" lvl="0" indent="0" algn="l" rtl="0">
              <a:spcBef>
                <a:spcPts val="1400"/>
              </a:spcBef>
              <a:spcAft>
                <a:spcPts val="1400"/>
              </a:spcAft>
              <a:buNone/>
            </a:pPr>
            <a:r>
              <a:rPr lang="en" sz="1200" dirty="0"/>
              <a:t>Order them by priority</a:t>
            </a:r>
            <a:endParaRPr sz="1200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4"/>
          </p:nvPr>
        </p:nvSpPr>
        <p:spPr>
          <a:xfrm>
            <a:off x="560650" y="1677600"/>
            <a:ext cx="2491500" cy="55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States/Wireframes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subTitle" idx="5"/>
          </p:nvPr>
        </p:nvSpPr>
        <p:spPr>
          <a:xfrm>
            <a:off x="3326250" y="1677600"/>
            <a:ext cx="2491500" cy="55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6"/>
          </p:nvPr>
        </p:nvSpPr>
        <p:spPr>
          <a:xfrm>
            <a:off x="6091850" y="1677600"/>
            <a:ext cx="2491500" cy="55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 List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A7871-4040-2445-BE53-6F06BA49A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Tools </a:t>
            </a:r>
            <a:r>
              <a:rPr lang="es-ES" dirty="0" err="1"/>
              <a:t>Wireframes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273D2A-681C-AE40-90DC-93E935FF6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449" y="2391900"/>
            <a:ext cx="7105883" cy="2516400"/>
          </a:xfrm>
        </p:spPr>
        <p:txBody>
          <a:bodyPr/>
          <a:lstStyle/>
          <a:p>
            <a:pPr marL="139700" indent="0">
              <a:buNone/>
            </a:pPr>
            <a:r>
              <a:rPr lang="es-ES" dirty="0">
                <a:hlinkClick r:id="rId2"/>
              </a:rPr>
              <a:t>https://balsamiq.com/</a:t>
            </a:r>
            <a:endParaRPr lang="es-ES" dirty="0"/>
          </a:p>
          <a:p>
            <a:pPr marL="139700" indent="0">
              <a:buNone/>
            </a:pPr>
            <a:r>
              <a:rPr lang="es-ES" dirty="0">
                <a:hlinkClick r:id="rId3"/>
              </a:rPr>
              <a:t>https://</a:t>
            </a:r>
            <a:r>
              <a:rPr lang="es-ES" dirty="0" err="1">
                <a:hlinkClick r:id="rId3"/>
              </a:rPr>
              <a:t>www.mockflow.com</a:t>
            </a:r>
            <a:r>
              <a:rPr lang="es-ES" dirty="0">
                <a:hlinkClick r:id="rId3"/>
              </a:rPr>
              <a:t>/</a:t>
            </a:r>
            <a:endParaRPr lang="es-ES" dirty="0"/>
          </a:p>
          <a:p>
            <a:pPr marL="139700" indent="0">
              <a:buNone/>
            </a:pPr>
            <a:endParaRPr lang="es-ES" dirty="0"/>
          </a:p>
          <a:p>
            <a:pPr marL="13970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273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CD755-776D-1946-8E98-C9E1B4C77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App </a:t>
            </a:r>
            <a:r>
              <a:rPr lang="es-ES" dirty="0" err="1"/>
              <a:t>pages</a:t>
            </a:r>
            <a:endParaRPr lang="es-ES" dirty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0F307592-0AC9-4A4B-AD25-A3F484B0D412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78938" y="1993392"/>
            <a:ext cx="6178478" cy="2048256"/>
          </a:xfrm>
        </p:spPr>
        <p:txBody>
          <a:bodyPr/>
          <a:lstStyle/>
          <a:p>
            <a:pPr algn="l"/>
            <a:r>
              <a:rPr lang="es-ES" sz="2400" dirty="0"/>
              <a:t>Home</a:t>
            </a:r>
          </a:p>
          <a:p>
            <a:pPr algn="l"/>
            <a:r>
              <a:rPr lang="es-ES" sz="2400" dirty="0"/>
              <a:t>App page</a:t>
            </a:r>
          </a:p>
          <a:p>
            <a:pPr algn="l"/>
            <a:r>
              <a:rPr lang="es-ES" sz="2400" dirty="0"/>
              <a:t>FAQ</a:t>
            </a:r>
          </a:p>
          <a:p>
            <a:pPr algn="l"/>
            <a:r>
              <a:rPr lang="es-ES" sz="2400" dirty="0" err="1"/>
              <a:t>Sign</a:t>
            </a:r>
            <a:r>
              <a:rPr lang="es-ES" sz="2400" dirty="0"/>
              <a:t> Up</a:t>
            </a:r>
          </a:p>
          <a:p>
            <a:pPr algn="l"/>
            <a:r>
              <a:rPr lang="es-ES" sz="2400" dirty="0"/>
              <a:t>Log In</a:t>
            </a:r>
          </a:p>
        </p:txBody>
      </p:sp>
    </p:spTree>
    <p:extLst>
      <p:ext uri="{BB962C8B-B14F-4D97-AF65-F5344CB8AC3E}">
        <p14:creationId xmlns:p14="http://schemas.microsoft.com/office/powerpoint/2010/main" val="3276908730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549</Words>
  <Application>Microsoft Macintosh PowerPoint</Application>
  <PresentationFormat>Presentación en pantalla (16:9)</PresentationFormat>
  <Paragraphs>133</Paragraphs>
  <Slides>20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8" baseType="lpstr">
      <vt:lpstr>Roboto</vt:lpstr>
      <vt:lpstr>Oswald</vt:lpstr>
      <vt:lpstr>Average</vt:lpstr>
      <vt:lpstr>Arial</vt:lpstr>
      <vt:lpstr>Source Code Pro</vt:lpstr>
      <vt:lpstr>Roboto Condensed</vt:lpstr>
      <vt:lpstr>Roboto Mono</vt:lpstr>
      <vt:lpstr>modern-writer</vt:lpstr>
      <vt:lpstr>M1 Project</vt:lpstr>
      <vt:lpstr>Purpose</vt:lpstr>
      <vt:lpstr>Next steps</vt:lpstr>
      <vt:lpstr>Idea</vt:lpstr>
      <vt:lpstr>Validation</vt:lpstr>
      <vt:lpstr>Planning Session</vt:lpstr>
      <vt:lpstr>MVP - Minimum Viable Product</vt:lpstr>
      <vt:lpstr>Tools Wireframes</vt:lpstr>
      <vt:lpstr>App pages</vt:lpstr>
      <vt:lpstr>Readme.md</vt:lpstr>
      <vt:lpstr>Project Examples</vt:lpstr>
      <vt:lpstr>Trello Board</vt:lpstr>
      <vt:lpstr>Sign-off time</vt:lpstr>
      <vt:lpstr>CAPTAINS</vt:lpstr>
      <vt:lpstr>Typical project day</vt:lpstr>
      <vt:lpstr>Deployment</vt:lpstr>
      <vt:lpstr>Presentation Day</vt:lpstr>
      <vt:lpstr>Code freeze</vt:lpstr>
      <vt:lpstr>Presentation time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M1 Project</dc:title>
  <cp:lastModifiedBy>ATP P</cp:lastModifiedBy>
  <cp:revision>14</cp:revision>
  <dcterms:modified xsi:type="dcterms:W3CDTF">2020-10-08T09:13:50Z</dcterms:modified>
</cp:coreProperties>
</file>